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772" r:id="rId3"/>
    <p:sldId id="817" r:id="rId4"/>
    <p:sldId id="818" r:id="rId5"/>
    <p:sldId id="819" r:id="rId6"/>
    <p:sldId id="820" r:id="rId7"/>
    <p:sldId id="821" r:id="rId8"/>
    <p:sldId id="813" r:id="rId9"/>
    <p:sldId id="814" r:id="rId10"/>
    <p:sldId id="815" r:id="rId11"/>
    <p:sldId id="816" r:id="rId12"/>
    <p:sldId id="822" r:id="rId13"/>
    <p:sldId id="823" r:id="rId14"/>
    <p:sldId id="809" r:id="rId15"/>
    <p:sldId id="810" r:id="rId16"/>
    <p:sldId id="811" r:id="rId17"/>
    <p:sldId id="812" r:id="rId18"/>
    <p:sldId id="804" r:id="rId19"/>
    <p:sldId id="806" r:id="rId20"/>
    <p:sldId id="805" r:id="rId21"/>
    <p:sldId id="808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637"/>
    <a:srgbClr val="16284C"/>
    <a:srgbClr val="2B1D5A"/>
    <a:srgbClr val="243B2B"/>
    <a:srgbClr val="16284D"/>
    <a:srgbClr val="768394"/>
    <a:srgbClr val="F2F5F8"/>
    <a:srgbClr val="D7D3D0"/>
    <a:srgbClr val="EFD7CB"/>
    <a:srgbClr val="E2C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4" autoAdjust="0"/>
    <p:restoredTop sz="88553" autoAdjust="0"/>
  </p:normalViewPr>
  <p:slideViewPr>
    <p:cSldViewPr snapToGrid="0">
      <p:cViewPr varScale="1">
        <p:scale>
          <a:sx n="95" d="100"/>
          <a:sy n="95" d="100"/>
        </p:scale>
        <p:origin x="58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DA49E97-3F63-4B07-B443-D97F5AB94D7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176D025-9C82-4627-AC95-A731BB73F602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445954"/>
            <a:ext cx="2743200" cy="365125"/>
          </a:xfrm>
        </p:spPr>
        <p:txBody>
          <a:bodyPr/>
          <a:lstStyle/>
          <a:p>
            <a:fld id="{8A85D0E8-0E1D-4305-885D-0CE7B4C06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44595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601864" y="6445954"/>
            <a:ext cx="98053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20151" y="289350"/>
            <a:ext cx="6464300" cy="51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81682" y="280328"/>
            <a:ext cx="427956" cy="405472"/>
            <a:chOff x="336546" y="408216"/>
            <a:chExt cx="535190" cy="507072"/>
          </a:xfrm>
        </p:grpSpPr>
        <p:sp>
          <p:nvSpPr>
            <p:cNvPr id="8" name="矩形 7"/>
            <p:cNvSpPr/>
            <p:nvPr/>
          </p:nvSpPr>
          <p:spPr>
            <a:xfrm>
              <a:off x="336546" y="408216"/>
              <a:ext cx="360040" cy="36004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11696" y="555248"/>
              <a:ext cx="360040" cy="36004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66CCFF"/>
                    </a:gs>
                    <a:gs pos="52000">
                      <a:schemeClr val="bg1"/>
                    </a:gs>
                    <a:gs pos="100000">
                      <a:srgbClr val="0070C0"/>
                    </a:gs>
                  </a:gsLst>
                  <a:lin ang="0" scaled="1"/>
                </a:gradFill>
              </a:endParaRPr>
            </a:p>
          </p:txBody>
        </p:sp>
      </p:grpSp>
      <p:cxnSp>
        <p:nvCxnSpPr>
          <p:cNvPr id="71" name="直接连接符 70"/>
          <p:cNvCxnSpPr/>
          <p:nvPr userDrawn="1"/>
        </p:nvCxnSpPr>
        <p:spPr>
          <a:xfrm flipH="1">
            <a:off x="0" y="6628516"/>
            <a:ext cx="106018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 userDrawn="1"/>
        </p:nvCxnSpPr>
        <p:spPr>
          <a:xfrm flipH="1">
            <a:off x="11688792" y="6628516"/>
            <a:ext cx="5032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35350" y="2660650"/>
            <a:ext cx="6917055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LLM</a:t>
            </a:r>
            <a:r>
              <a:rPr lang="zh-CN" altLang="en-US" sz="4400"/>
              <a:t>知识图谱构建</a:t>
            </a:r>
            <a:endParaRPr lang="zh-CN" altLang="en-US" sz="4400"/>
          </a:p>
          <a:p>
            <a:pPr marL="3657600" lvl="8" indent="457200"/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64360" y="821055"/>
            <a:ext cx="17818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Target Alignment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6105" y="821055"/>
            <a:ext cx="209867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Self Canonicalization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1395095"/>
            <a:ext cx="4996815" cy="12001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70" y="1395095"/>
            <a:ext cx="3463925" cy="268097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701280" y="4224655"/>
            <a:ext cx="10471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人工评价</a:t>
            </a:r>
            <a:endParaRPr lang="zh-CN" altLang="en-US" sz="12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" y="2914650"/>
            <a:ext cx="5187950" cy="122047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10820" y="4404995"/>
            <a:ext cx="5885180" cy="10147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Exact: Requires a complete match between the candidate and reference triple, disregarding the type (subject, relation, object).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Partial: Allows for at least a partial match between the candidate and reference triple, </a:t>
            </a:r>
            <a:r>
              <a:rPr lang="en-US" altLang="zh-CN" sz="1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disregarding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the type.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Strict: Demands an exact match between the candidate and reference triplet, </a:t>
            </a:r>
            <a:r>
              <a:rPr lang="en-US" altLang="zh-CN" sz="1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including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the element types.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lang="en-US" altLang="zh-CN" dirty="0">
                <a:sym typeface="+mn-ea"/>
              </a:rPr>
              <a:t>oneKE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7875" y="800735"/>
            <a:ext cx="1106233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OneKE: A Dockerized Schema-Guided LLM Agent-based Knowledge Extraction System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  <a:p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oneKE</a:t>
            </a:r>
            <a:r>
              <a:rPr lang="en-US" altLang="zh-CN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LLM Agent-based</a:t>
            </a:r>
            <a:r>
              <a:rPr lang="zh-CN" altLang="en-US" sz="14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提取框架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WWW2025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52245"/>
            <a:ext cx="6244590" cy="3435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595" y="5153025"/>
            <a:ext cx="11202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pipeline</a:t>
            </a:r>
            <a:r>
              <a:rPr lang="zh-CN" altLang="en-US" sz="1400"/>
              <a:t>：预定义</a:t>
            </a:r>
            <a:r>
              <a:rPr lang="en-US" altLang="zh-CN" sz="1400"/>
              <a:t>schema</a:t>
            </a:r>
            <a:r>
              <a:rPr lang="en-US" altLang="zh-CN" sz="1400">
                <a:solidFill>
                  <a:srgbClr val="FF0000"/>
                </a:solidFill>
              </a:rPr>
              <a:t>---&gt;</a:t>
            </a:r>
            <a:r>
              <a:rPr lang="zh-CN" altLang="en-US" sz="1400"/>
              <a:t>提取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>
                <a:sym typeface="+mn-ea"/>
              </a:rPr>
              <a:t>补充</a:t>
            </a:r>
            <a:r>
              <a:rPr lang="en-US" altLang="zh-CN" sz="1400">
                <a:sym typeface="+mn-ea"/>
              </a:rPr>
              <a:t>case Repository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/>
              <a:t>通过</a:t>
            </a:r>
            <a:r>
              <a:rPr lang="en-US" altLang="zh-CN" sz="1000"/>
              <a:t>Self-Consistency</a:t>
            </a:r>
            <a:r>
              <a:rPr lang="zh-CN" altLang="en-US" sz="1000"/>
              <a:t>：不确定的作为</a:t>
            </a:r>
            <a:r>
              <a:rPr lang="en-US" altLang="zh-CN" sz="1000"/>
              <a:t>bad case,</a:t>
            </a:r>
            <a:r>
              <a:rPr lang="zh-CN" altLang="en-US" sz="1000"/>
              <a:t>确定的作为</a:t>
            </a:r>
            <a:r>
              <a:rPr lang="en-US" altLang="zh-CN" sz="1000"/>
              <a:t>Correct case)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/>
              <a:t>从</a:t>
            </a:r>
            <a:r>
              <a:rPr lang="en-US" altLang="zh-CN" sz="1400">
                <a:sym typeface="+mn-ea"/>
              </a:rPr>
              <a:t>Correct/Bad </a:t>
            </a:r>
            <a:r>
              <a:rPr lang="en-US" altLang="zh-CN" sz="1400"/>
              <a:t>case Repository</a:t>
            </a:r>
            <a:r>
              <a:rPr lang="zh-CN" altLang="en-US" sz="1400"/>
              <a:t>检索</a:t>
            </a:r>
            <a:r>
              <a:rPr lang="en-US" altLang="zh-CN" sz="1400"/>
              <a:t>examples</a:t>
            </a:r>
            <a:r>
              <a:rPr lang="zh-CN" altLang="en-US" sz="1400"/>
              <a:t>加入</a:t>
            </a:r>
            <a:r>
              <a:rPr lang="en-US" altLang="zh-CN" sz="1400"/>
              <a:t>prompt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/>
              <a:t>继续抽取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/>
              <a:t>补充</a:t>
            </a:r>
            <a:r>
              <a:rPr lang="en-US" altLang="zh-CN" sz="1400">
                <a:sym typeface="+mn-ea"/>
              </a:rPr>
              <a:t>case Repository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90" y="2164080"/>
            <a:ext cx="5772150" cy="177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lang="en-US" altLang="zh-CN" dirty="0">
                <a:sym typeface="+mn-ea"/>
              </a:rPr>
              <a:t>oneKE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15"/>
            <a:ext cx="4277360" cy="2829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278890"/>
            <a:ext cx="3801110" cy="1756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3389630"/>
            <a:ext cx="3860800" cy="15817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1000" y="5300345"/>
            <a:ext cx="822071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Self-Consistency:</a:t>
            </a:r>
            <a:r>
              <a:rPr lang="zh-CN" altLang="en-US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从解码器中抽样生成多样化的推理路径集合，选择一致性最高的输出结果作为最终答案</a:t>
            </a:r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  <a:p>
            <a:pPr marL="0" indent="0" algn="l"/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  <a:p>
            <a:pPr marL="0" indent="0" algn="l"/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  <a:p>
            <a:pPr marL="0" indent="0" algn="l"/>
            <a:r>
              <a:rPr lang="zh-CN" altLang="en-US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文中没有给实验结果、详细实验设置，代码已开源、</a:t>
            </a:r>
            <a:r>
              <a:rPr lang="en-US" altLang="zh-CN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readme</a:t>
            </a:r>
            <a:r>
              <a:rPr lang="zh-CN" altLang="en-US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完善</a:t>
            </a:r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246505"/>
            <a:ext cx="4045585" cy="10426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145" y="2799080"/>
            <a:ext cx="3961130" cy="590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145" y="4201795"/>
            <a:ext cx="4053840" cy="3708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162290" y="2425065"/>
            <a:ext cx="2816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Correct case </a:t>
            </a:r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Repository</a:t>
            </a:r>
            <a:endParaRPr lang="en-US" altLang="zh-CN" sz="1600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62290" y="3533775"/>
            <a:ext cx="2816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Bad case </a:t>
            </a:r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Repository</a:t>
            </a:r>
            <a:endParaRPr lang="en-US" altLang="zh-CN" sz="1600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>
          <a:xfrm>
            <a:off x="923961" y="289350"/>
            <a:ext cx="6464300" cy="511175"/>
          </a:xfrm>
        </p:spPr>
        <p:txBody>
          <a:bodyPr/>
          <a:lstStyle/>
          <a:p>
            <a:r>
              <a:rPr lang="en-US" dirty="0"/>
              <a:t>4.SAC-KG</a:t>
            </a:r>
            <a:endParaRPr 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SAC-KG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自动化领域知识图谱构建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 long 2024 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215" y="800735"/>
            <a:ext cx="1209230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SAC-KG: Exploiting Large Language Models as Skilled Automatic Constructors for Domain Knowledge Graphs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2475" y="6012815"/>
            <a:ext cx="10687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对指定领域进行实体抽取、基于规则的</a:t>
            </a:r>
            <a:r>
              <a:rPr lang="en-US" altLang="zh-CN" sz="1400"/>
              <a:t>triplets</a:t>
            </a:r>
            <a:r>
              <a:rPr lang="zh-CN" altLang="en-US" sz="1400"/>
              <a:t>自动校验、图剪枝。</a:t>
            </a:r>
            <a:endParaRPr lang="zh-CN" altLang="en-US" sz="1400"/>
          </a:p>
          <a:p>
            <a:r>
              <a:rPr lang="zh-CN" altLang="en-US" sz="1400"/>
              <a:t>以原始的实体领域为根，生成第一层，然后纠错、剪枝，接着再迭代向外扩展</a:t>
            </a:r>
            <a:r>
              <a:rPr lang="zh-CN" altLang="en-US" sz="1400"/>
              <a:t>图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65" y="1638300"/>
            <a:ext cx="9474200" cy="425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4.SAC-KG</a:t>
            </a:r>
            <a:endParaRPr 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975360"/>
            <a:ext cx="4451985" cy="3226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255" y="4478655"/>
            <a:ext cx="65385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生成器关注</a:t>
            </a:r>
            <a:r>
              <a:rPr lang="en-US" altLang="zh-CN" sz="1600"/>
              <a:t>prompt</a:t>
            </a:r>
            <a:r>
              <a:rPr lang="zh-CN" altLang="en-US" sz="1600"/>
              <a:t>构建，使用了两个</a:t>
            </a:r>
            <a:r>
              <a:rPr lang="en-US" altLang="zh-CN" sz="1600"/>
              <a:t>retriever</a:t>
            </a:r>
            <a:r>
              <a:rPr lang="zh-CN" altLang="en-US" sz="1600"/>
              <a:t>：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1.</a:t>
            </a:r>
            <a:r>
              <a:rPr lang="zh-CN" altLang="en-US" sz="1600"/>
              <a:t>用原始文本分割的文本块，根据出现频率检索做</a:t>
            </a:r>
            <a:r>
              <a:rPr lang="en-US" altLang="zh-CN" sz="1600"/>
              <a:t>prompt</a:t>
            </a:r>
            <a:r>
              <a:rPr lang="zh-CN" altLang="en-US" sz="1600"/>
              <a:t>的上下文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2.</a:t>
            </a:r>
            <a:r>
              <a:rPr lang="zh-CN" altLang="en-US" sz="1600"/>
              <a:t>用已有的开源</a:t>
            </a:r>
            <a:r>
              <a:rPr lang="en-US" altLang="zh-CN" sz="1600"/>
              <a:t>KG</a:t>
            </a:r>
            <a:r>
              <a:rPr lang="zh-CN" altLang="en-US" sz="1600"/>
              <a:t>检索该实体，并用开源</a:t>
            </a:r>
            <a:r>
              <a:rPr lang="en-US" altLang="zh-CN" sz="1600"/>
              <a:t>KG</a:t>
            </a:r>
            <a:r>
              <a:rPr lang="zh-CN" altLang="en-US" sz="1600"/>
              <a:t>中的</a:t>
            </a:r>
            <a:r>
              <a:rPr lang="en-US" altLang="zh-CN" sz="1600"/>
              <a:t>triplets</a:t>
            </a:r>
            <a:r>
              <a:rPr lang="zh-CN" altLang="en-US" sz="1600"/>
              <a:t>做</a:t>
            </a:r>
            <a:r>
              <a:rPr lang="en-US" altLang="zh-CN" sz="1600">
                <a:sym typeface="+mn-ea"/>
              </a:rPr>
              <a:t>prompt</a:t>
            </a:r>
            <a:r>
              <a:rPr lang="zh-CN" altLang="en-US" sz="1600">
                <a:sym typeface="+mn-ea"/>
              </a:rPr>
              <a:t>的</a:t>
            </a:r>
            <a:r>
              <a:rPr lang="en-US" altLang="zh-CN" sz="1600">
                <a:sym typeface="+mn-ea"/>
              </a:rPr>
              <a:t>example</a:t>
            </a:r>
            <a:endParaRPr lang="en-US" altLang="zh-CN" sz="16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10" y="391160"/>
            <a:ext cx="4063365" cy="1929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54900" y="53975"/>
            <a:ext cx="2800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ym typeface="+mn-ea"/>
              </a:rPr>
              <a:t>Domain corpora Retriever</a:t>
            </a:r>
            <a:endParaRPr lang="en-US" altLang="zh-CN" sz="1600" i="1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345" y="3141345"/>
            <a:ext cx="3338830" cy="31946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19390" y="2541905"/>
            <a:ext cx="285178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/>
              <a:t>Open KGRetriever</a:t>
            </a:r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4.SAC-KG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009650"/>
            <a:ext cx="3273425" cy="4838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6090" y="6057265"/>
            <a:ext cx="44215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用已有的知识图谱规则进行验证，剔除错误的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800735"/>
            <a:ext cx="3975100" cy="4394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81090" y="5643880"/>
            <a:ext cx="54013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训练了</a:t>
            </a:r>
            <a:r>
              <a:rPr lang="en-US" altLang="zh-CN" sz="1400"/>
              <a:t>T5</a:t>
            </a:r>
            <a:r>
              <a:rPr lang="zh-CN" altLang="en-US" sz="1400"/>
              <a:t>做二分类，对于</a:t>
            </a:r>
            <a:r>
              <a:rPr lang="en-US" altLang="zh-CN" sz="1400"/>
              <a:t>tail entity</a:t>
            </a:r>
            <a:r>
              <a:rPr lang="zh-CN" altLang="en-US" sz="1400"/>
              <a:t>判断是继续扩展还是</a:t>
            </a:r>
            <a:r>
              <a:rPr lang="zh-CN" altLang="en-US" sz="1400"/>
              <a:t>剪枝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 eg.“20-25 degrees Celsius” does not need to be further generated 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5.AutoKG</a:t>
            </a:r>
            <a:endParaRPr lang="en-US" altLang="zh-CN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485" y="1703070"/>
            <a:ext cx="6849745" cy="23374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8020" y="902970"/>
            <a:ext cx="1209230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  <a:sym typeface="+mn-ea"/>
              </a:rPr>
              <a:t>LLMs for Knowledge Graph Construction and Reasoning: Recent Capabilities and Future Opportunities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  <a:p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020" y="1216660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AutoKG  </a:t>
            </a:r>
            <a:r>
              <a:rPr lang="zh-CN" altLang="en-US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multi-agent</a:t>
            </a:r>
            <a:r>
              <a:rPr lang="zh-CN" altLang="en-US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KG</a:t>
            </a:r>
            <a:r>
              <a:rPr lang="zh-CN" altLang="en-US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2024(</a:t>
            </a:r>
            <a:r>
              <a:rPr lang="zh-CN" alt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64485" y="4415790"/>
            <a:ext cx="257619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>
                <a:solidFill>
                  <a:srgbClr val="FF0000"/>
                </a:solidFill>
              </a:rPr>
              <a:t>KG assistant</a:t>
            </a:r>
            <a:r>
              <a:rPr lang="en-US" altLang="zh-CN" sz="1600" i="1"/>
              <a:t> agent</a:t>
            </a:r>
            <a:endParaRPr lang="en-US" altLang="zh-CN" sz="1600" i="1"/>
          </a:p>
        </p:txBody>
      </p:sp>
      <p:sp>
        <p:nvSpPr>
          <p:cNvPr id="15" name="文本框 14"/>
          <p:cNvSpPr txBox="1"/>
          <p:nvPr/>
        </p:nvSpPr>
        <p:spPr>
          <a:xfrm>
            <a:off x="214630" y="4975225"/>
            <a:ext cx="21780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sym typeface="+mn-ea"/>
              </a:rPr>
              <a:t>KG user</a:t>
            </a:r>
            <a:r>
              <a:rPr lang="en-US" altLang="zh-CN" sz="1600" i="1">
                <a:sym typeface="+mn-ea"/>
              </a:rPr>
              <a:t> agent</a:t>
            </a:r>
            <a:endParaRPr lang="en-US" altLang="zh-CN" sz="1600" i="1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64485" y="5516880"/>
            <a:ext cx="21780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sym typeface="+mn-ea"/>
              </a:rPr>
              <a:t>Web searcher</a:t>
            </a:r>
            <a:r>
              <a:rPr lang="en-US" altLang="zh-CN" sz="1600" i="1">
                <a:sym typeface="+mn-ea"/>
              </a:rPr>
              <a:t> agent</a:t>
            </a:r>
            <a:endParaRPr lang="en-US" altLang="zh-CN" sz="1600" i="1">
              <a:sym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829435" y="4657725"/>
            <a:ext cx="1081405" cy="488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823970" y="4752975"/>
            <a:ext cx="508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858645" y="4613910"/>
            <a:ext cx="1148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dialogue</a:t>
            </a:r>
            <a:endParaRPr lang="zh-CN" altLang="en-US" sz="1000"/>
          </a:p>
        </p:txBody>
      </p:sp>
      <p:sp>
        <p:nvSpPr>
          <p:cNvPr id="20" name="文本框 19"/>
          <p:cNvSpPr txBox="1"/>
          <p:nvPr/>
        </p:nvSpPr>
        <p:spPr>
          <a:xfrm>
            <a:off x="3893820" y="4942205"/>
            <a:ext cx="1148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ask</a:t>
            </a:r>
            <a:endParaRPr lang="zh-CN" altLang="en-US" sz="1000"/>
          </a:p>
        </p:txBody>
      </p:sp>
      <p:sp>
        <p:nvSpPr>
          <p:cNvPr id="21" name="文本框 20"/>
          <p:cNvSpPr txBox="1"/>
          <p:nvPr/>
        </p:nvSpPr>
        <p:spPr>
          <a:xfrm>
            <a:off x="6259195" y="4859020"/>
            <a:ext cx="19710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sym typeface="+mn-ea"/>
              </a:rPr>
              <a:t>KG user</a:t>
            </a:r>
            <a:r>
              <a:rPr lang="en-US" altLang="zh-CN" sz="1600" i="1">
                <a:sym typeface="+mn-ea"/>
              </a:rPr>
              <a:t> agent</a:t>
            </a:r>
            <a:endParaRPr lang="en-US" altLang="zh-CN" sz="1600" i="1">
              <a:sym typeface="+mn-ea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5042535" y="5027295"/>
            <a:ext cx="114173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260340" y="4730115"/>
            <a:ext cx="1148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</a:t>
            </a:r>
            <a:r>
              <a:rPr lang="en-US" altLang="zh-CN" sz="1000"/>
              <a:t>onfirm</a:t>
            </a:r>
            <a:endParaRPr lang="en-US" altLang="zh-CN" sz="1000"/>
          </a:p>
        </p:txBody>
      </p:sp>
      <p:sp>
        <p:nvSpPr>
          <p:cNvPr id="25" name="文本框 24"/>
          <p:cNvSpPr txBox="1"/>
          <p:nvPr/>
        </p:nvSpPr>
        <p:spPr>
          <a:xfrm>
            <a:off x="8221345" y="4752975"/>
            <a:ext cx="3600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大部分篇幅在对现有</a:t>
            </a:r>
            <a:r>
              <a:rPr lang="en-US" altLang="zh-CN" sz="1200"/>
              <a:t>LLM</a:t>
            </a:r>
            <a:r>
              <a:rPr lang="zh-CN" altLang="en-US" sz="1200"/>
              <a:t>的</a:t>
            </a:r>
            <a:r>
              <a:rPr lang="en-US" altLang="zh-CN" sz="1200"/>
              <a:t>KG</a:t>
            </a:r>
            <a:r>
              <a:rPr lang="zh-CN" altLang="en-US" sz="1200"/>
              <a:t>构建能力做验证与分析，自己提出的方法篇幅很小，且没有实验数据支撑（</a:t>
            </a:r>
            <a:r>
              <a:rPr lang="en-US" altLang="zh-CN" sz="1200"/>
              <a:t>Future Opportunities</a:t>
            </a:r>
            <a:r>
              <a:rPr lang="zh-CN" altLang="en-US" sz="1200"/>
              <a:t>）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Q2 </a:t>
            </a:r>
            <a:r>
              <a:rPr lang="zh-CN" altLang="en-US"/>
              <a:t>法律相关知识图谱</a:t>
            </a:r>
            <a:r>
              <a:rPr lang="zh-CN" altLang="en-US"/>
              <a:t>构建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850" y="873125"/>
            <a:ext cx="1058989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Leverage Knowledge Graph and Large Language Model for Law Article Recommendation: A Case Study of Chinese Criminal Law --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上交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arxiv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3085" y="1456690"/>
            <a:ext cx="10614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同样</a:t>
            </a:r>
            <a:r>
              <a:rPr lang="zh-CN" altLang="en-US" sz="1200"/>
              <a:t>是从法律判决书中抽取知识图谱，本文注重点在于法律条文的推荐，图构建是手工定义</a:t>
            </a:r>
            <a:r>
              <a:rPr lang="en-US" altLang="zh-CN" sz="1200"/>
              <a:t>schema</a:t>
            </a:r>
            <a:r>
              <a:rPr lang="zh-CN" altLang="en-US" sz="1200"/>
              <a:t>，而且定义的实体、</a:t>
            </a:r>
            <a:r>
              <a:rPr lang="zh-CN" altLang="en-US" sz="1200"/>
              <a:t>关系类别</a:t>
            </a:r>
            <a:r>
              <a:rPr lang="zh-CN" altLang="en-US" sz="1200"/>
              <a:t>不多，但是法条与案件之间的关联方式可以借鉴（暂未</a:t>
            </a:r>
            <a:r>
              <a:rPr lang="zh-CN" altLang="en-US" sz="1200"/>
              <a:t>开源）</a:t>
            </a:r>
            <a:endParaRPr lang="zh-CN" altLang="en-US" sz="1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80235"/>
            <a:ext cx="8863330" cy="4138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11285" y="1969135"/>
            <a:ext cx="2156460" cy="34512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>
              <a:lnSpc>
                <a:spcPts val="1400"/>
              </a:lnSpc>
            </a:pPr>
            <a:r>
              <a:rPr lang="en-US" altLang="zh-CN" sz="14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LAKG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法律原文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条文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ID</a:t>
            </a:r>
            <a:endParaRPr lang="en-US" altLang="zh-CN" sz="12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en-US" altLang="zh-CN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en-US" altLang="zh-CN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r>
              <a:rPr lang="en-US" altLang="zh-CN" sz="14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ACKG:</a:t>
            </a:r>
            <a:endParaRPr lang="en-US" altLang="zh-CN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案由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/../../../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判决理由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法律原文与判决理由之间</a:t>
            </a: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提取最多</a:t>
            </a:r>
            <a:r>
              <a:rPr lang="en-US" altLang="zh-CN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 </a:t>
            </a: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个最相关的关键词作为中间节点（并且必须在原文中出现的词）</a:t>
            </a:r>
            <a:endParaRPr lang="zh-CN" altLang="en-US" sz="1200" b="0" i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KG I</a:t>
            </a:r>
            <a:r>
              <a:rPr lang="en-US" altLang="zh-CN"/>
              <a:t>ntegration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330" y="918210"/>
            <a:ext cx="6838315" cy="5584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9440" y="1435735"/>
            <a:ext cx="1200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图谱</a:t>
            </a:r>
            <a:r>
              <a:rPr lang="zh-CN" altLang="en-US"/>
              <a:t>样例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schema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1592580"/>
            <a:ext cx="5424805" cy="3539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05" y="1644650"/>
            <a:ext cx="5632450" cy="3094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57725" y="1043305"/>
            <a:ext cx="3132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基于手工定义的</a:t>
            </a:r>
            <a:r>
              <a:rPr lang="en-US" altLang="zh-CN" sz="1400"/>
              <a:t>schema</a:t>
            </a:r>
            <a:r>
              <a:rPr lang="zh-CN" altLang="en-US" sz="1400"/>
              <a:t>构建</a:t>
            </a:r>
            <a:r>
              <a:rPr lang="zh-CN" altLang="en-US" sz="1400"/>
              <a:t>图谱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AutoSchemaKG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完全自动化知识图谱构建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港科大＆华为</a:t>
            </a:r>
            <a:r>
              <a:rPr lang="en-US" altLang="zh-CN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2025.5 arxiv</a:t>
            </a:r>
            <a:endParaRPr lang="en-US" altLang="zh-CN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215" y="800735"/>
            <a:ext cx="1106233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AutoSchemaKG:AutonomousKnowledgeGraphConstructionthrough DynamicSchemaInductionfromWeb-ScaleCorpora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85" y="1452245"/>
            <a:ext cx="8632190" cy="3742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54430" y="5601335"/>
            <a:ext cx="9391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纯</a:t>
            </a:r>
            <a:r>
              <a:rPr lang="en-US" altLang="zh-CN" sz="1400"/>
              <a:t>prompt</a:t>
            </a:r>
            <a:r>
              <a:rPr lang="zh-CN" altLang="en-US" sz="1400"/>
              <a:t>驱动的实体抽取与模式归纳，自动归纳的</a:t>
            </a:r>
            <a:r>
              <a:rPr lang="en-US" altLang="zh-CN" sz="1400"/>
              <a:t>schema</a:t>
            </a:r>
            <a:r>
              <a:rPr lang="zh-CN" altLang="en-US" sz="1400"/>
              <a:t>与</a:t>
            </a:r>
            <a:r>
              <a:rPr lang="en-US" altLang="zh-CN" sz="1400"/>
              <a:t>GT 80-90</a:t>
            </a:r>
            <a:r>
              <a:rPr lang="zh-CN" altLang="en-US" sz="1400"/>
              <a:t>的</a:t>
            </a:r>
            <a:r>
              <a:rPr lang="en-US" altLang="zh-CN" sz="1400"/>
              <a:t>recall(</a:t>
            </a:r>
            <a:r>
              <a:rPr lang="zh-CN" altLang="en-US" sz="1400"/>
              <a:t>用</a:t>
            </a:r>
            <a:r>
              <a:rPr lang="en-US" altLang="zh-CN" sz="1400"/>
              <a:t>BertScore</a:t>
            </a:r>
            <a:r>
              <a:rPr lang="zh-CN" altLang="en-US" sz="1400"/>
              <a:t>计算</a:t>
            </a:r>
            <a:r>
              <a:rPr lang="en-US" altLang="zh-CN" sz="1400"/>
              <a:t>)</a:t>
            </a:r>
            <a:r>
              <a:rPr lang="zh-CN" altLang="en-US" sz="1400"/>
              <a:t>，并且用</a:t>
            </a:r>
            <a:r>
              <a:rPr lang="en-US" altLang="zh-CN" sz="1400"/>
              <a:t>dolma</a:t>
            </a:r>
            <a:r>
              <a:rPr lang="zh-CN" altLang="en-US" sz="1400"/>
              <a:t>数据集的三个子集构建了</a:t>
            </a:r>
            <a:r>
              <a:rPr lang="en-US" altLang="zh-CN" sz="1400"/>
              <a:t> </a:t>
            </a:r>
            <a:r>
              <a:rPr lang="zh-CN" altLang="en-US" sz="1400"/>
              <a:t>超过</a:t>
            </a:r>
            <a:r>
              <a:rPr lang="en-US" altLang="zh-CN" sz="1400"/>
              <a:t>9</a:t>
            </a:r>
            <a:r>
              <a:rPr lang="zh-CN" altLang="en-US" sz="1400"/>
              <a:t>亿节点和</a:t>
            </a:r>
            <a:r>
              <a:rPr lang="en-US" altLang="zh-CN" sz="1400"/>
              <a:t>59</a:t>
            </a:r>
            <a:r>
              <a:rPr lang="zh-CN" altLang="en-US" sz="1400"/>
              <a:t>亿边的知识图谱</a:t>
            </a:r>
            <a:r>
              <a:rPr lang="en-US" altLang="zh-CN" sz="1400"/>
              <a:t>--ATLAS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schema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3045460"/>
            <a:ext cx="5772150" cy="304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05" y="800735"/>
            <a:ext cx="5740400" cy="2133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3970" y="1428750"/>
            <a:ext cx="2866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41780" y="1606550"/>
            <a:ext cx="2967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判决理由与法条之间共有的关键词必须在原文中出现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235950" y="1383665"/>
            <a:ext cx="2919095" cy="3545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的三阶段三元组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提取：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stage1: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实体抽取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stage2: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stage3: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抽取了文中的实体、事件、关系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319530"/>
            <a:ext cx="7430770" cy="452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800735"/>
            <a:ext cx="3881120" cy="56191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36365" y="147320"/>
            <a:ext cx="7646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i="1"/>
              <a:t>模式归纳也是利用</a:t>
            </a:r>
            <a:r>
              <a:rPr lang="en-US" altLang="zh-CN" sz="1400" i="1"/>
              <a:t>LLM</a:t>
            </a:r>
            <a:r>
              <a:rPr lang="zh-CN" altLang="en-US" sz="1400" i="1"/>
              <a:t>，对每个元素（实体、关系、事件）用</a:t>
            </a:r>
            <a:r>
              <a:rPr lang="en-US" altLang="zh-CN" sz="1400" i="1"/>
              <a:t>LLM</a:t>
            </a:r>
            <a:r>
              <a:rPr lang="zh-CN" altLang="en-US" sz="1400" i="1"/>
              <a:t>生成至少</a:t>
            </a:r>
            <a:r>
              <a:rPr lang="en-US" altLang="zh-CN" sz="1400" i="1"/>
              <a:t>3</a:t>
            </a:r>
            <a:r>
              <a:rPr lang="zh-CN" altLang="en-US" sz="1400" i="1"/>
              <a:t>个与原始文本</a:t>
            </a:r>
            <a:r>
              <a:rPr lang="zh-CN" altLang="en-US" sz="1400" i="1">
                <a:solidFill>
                  <a:srgbClr val="FF0000"/>
                </a:solidFill>
              </a:rPr>
              <a:t>不重复</a:t>
            </a:r>
            <a:r>
              <a:rPr lang="zh-CN" altLang="en-US" sz="1400" i="1"/>
              <a:t>的概念（</a:t>
            </a:r>
            <a:r>
              <a:rPr lang="en-US" altLang="zh-CN" sz="1400" i="1"/>
              <a:t>concept</a:t>
            </a:r>
            <a:r>
              <a:rPr lang="zh-CN" altLang="en-US" sz="1400" i="1"/>
              <a:t>）</a:t>
            </a:r>
            <a:r>
              <a:rPr lang="en-US" altLang="zh-CN" sz="1400" i="1"/>
              <a:t>   </a:t>
            </a:r>
            <a:r>
              <a:rPr lang="zh-CN" altLang="en-US" sz="1400" i="1"/>
              <a:t>所以</a:t>
            </a:r>
            <a:r>
              <a:rPr lang="en-US" altLang="zh-CN" sz="1400" i="1"/>
              <a:t>concept</a:t>
            </a:r>
            <a:r>
              <a:rPr lang="zh-CN" altLang="en-US" sz="1400" i="1"/>
              <a:t>组成了一个概念的集合</a:t>
            </a:r>
            <a:endParaRPr lang="zh-CN" altLang="en-US" sz="1400" i="1"/>
          </a:p>
        </p:txBody>
      </p:sp>
      <p:sp>
        <p:nvSpPr>
          <p:cNvPr id="7" name="文本框 6"/>
          <p:cNvSpPr txBox="1"/>
          <p:nvPr/>
        </p:nvSpPr>
        <p:spPr>
          <a:xfrm>
            <a:off x="4673600" y="751840"/>
            <a:ext cx="6140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events </a:t>
            </a:r>
            <a:r>
              <a:rPr lang="zh-CN" altLang="en-US" sz="1600"/>
              <a:t>与</a:t>
            </a:r>
            <a:r>
              <a:rPr lang="en-US" altLang="zh-CN" sz="1600"/>
              <a:t> realtions </a:t>
            </a:r>
            <a:r>
              <a:rPr lang="zh-CN" altLang="en-US" sz="1600"/>
              <a:t>直接通过</a:t>
            </a:r>
            <a:r>
              <a:rPr lang="en-US" altLang="zh-CN" sz="1600"/>
              <a:t>LLM</a:t>
            </a:r>
            <a:r>
              <a:rPr lang="zh-CN" altLang="en-US" sz="1600"/>
              <a:t>根据抽取的内容生成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55" y="1089025"/>
            <a:ext cx="5252085" cy="25076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92320" y="3662680"/>
            <a:ext cx="6990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entity</a:t>
            </a:r>
            <a:r>
              <a:rPr lang="zh-CN" altLang="en-US" sz="1400"/>
              <a:t>的概括会预先构建一个有向图（抽取的所有元素加入图中），采样该</a:t>
            </a:r>
            <a:r>
              <a:rPr lang="en-US" altLang="zh-CN" sz="1400">
                <a:sym typeface="+mn-ea"/>
              </a:rPr>
              <a:t>entity</a:t>
            </a:r>
            <a:r>
              <a:rPr lang="zh-CN" altLang="en-US" sz="1400">
                <a:sym typeface="+mn-ea"/>
              </a:rPr>
              <a:t>的前节点和后节点做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上下文</a:t>
            </a:r>
            <a:r>
              <a:rPr lang="zh-CN" altLang="en-US" sz="1400">
                <a:sym typeface="+mn-ea"/>
              </a:rPr>
              <a:t>，一并给进</a:t>
            </a:r>
            <a:r>
              <a:rPr lang="en-US" altLang="zh-CN" sz="1400">
                <a:sym typeface="+mn-ea"/>
              </a:rPr>
              <a:t>prompt</a:t>
            </a:r>
            <a:endParaRPr lang="en-US" altLang="zh-CN" sz="14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55" y="4250690"/>
            <a:ext cx="6185535" cy="1811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</a:t>
            </a:r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  <a:p>
            <a:endParaRPr lang="zh-CN" altLang="en-US"/>
          </a:p>
          <a:p>
            <a:endParaRPr lang="zh-CN" alt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280" y="1036955"/>
            <a:ext cx="3917950" cy="3486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8280" y="4687570"/>
            <a:ext cx="349504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BertScore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LLM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针对实体、事件关系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抽象出来的概念进行打分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" y="1036955"/>
            <a:ext cx="4610100" cy="3599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3550" y="730250"/>
            <a:ext cx="149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抽取效果评估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459105" y="4754245"/>
            <a:ext cx="48215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</a:t>
            </a:r>
            <a:r>
              <a:rPr lang="en-US" altLang="zh-CN" sz="1400"/>
              <a:t>Llama-3-8b</a:t>
            </a:r>
            <a:r>
              <a:rPr lang="zh-CN" altLang="en-US" sz="1400"/>
              <a:t>抽取，用</a:t>
            </a:r>
            <a:r>
              <a:rPr lang="en-US" altLang="zh-CN" sz="1400"/>
              <a:t>deepseekV3</a:t>
            </a:r>
            <a:r>
              <a:rPr lang="zh-CN" altLang="en-US" sz="1400"/>
              <a:t>评估正确</a:t>
            </a:r>
            <a:r>
              <a:rPr lang="en-US" altLang="zh-CN" sz="1400"/>
              <a:t>/</a:t>
            </a:r>
            <a:r>
              <a:rPr lang="zh-CN" altLang="en-US" sz="1400"/>
              <a:t>错误，以及</a:t>
            </a:r>
            <a:r>
              <a:rPr lang="en-US" altLang="zh-CN" sz="1400"/>
              <a:t>missing</a:t>
            </a:r>
            <a:r>
              <a:rPr lang="zh-CN" altLang="en-US" sz="1400"/>
              <a:t>，以此计算</a:t>
            </a:r>
            <a:r>
              <a:rPr lang="en-US" altLang="zh-CN" sz="1400"/>
              <a:t>precision/Recall/F1</a:t>
            </a:r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r>
              <a:rPr lang="zh-CN" altLang="en-US" sz="1400"/>
              <a:t>准确性高，召回率差点（我们用</a:t>
            </a:r>
            <a:r>
              <a:rPr lang="en-US" altLang="zh-CN" sz="1400"/>
              <a:t>deepseek</a:t>
            </a:r>
            <a:r>
              <a:rPr lang="zh-CN" altLang="en-US" sz="1400"/>
              <a:t>抽的也是这个特点，</a:t>
            </a:r>
            <a:r>
              <a:rPr lang="zh-CN" altLang="en-US" sz="1400"/>
              <a:t>能抽取出来的错的很少）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</a:t>
            </a:r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  <a:p>
            <a:endParaRPr lang="zh-CN" altLang="en-US"/>
          </a:p>
          <a:p>
            <a:endParaRPr lang="zh-CN" alt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40" y="760095"/>
            <a:ext cx="3361690" cy="56381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6775" y="864870"/>
            <a:ext cx="2867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在下游任务中的</a:t>
            </a:r>
            <a:r>
              <a:rPr lang="zh-CN" altLang="en-US" sz="1600">
                <a:sym typeface="+mn-ea"/>
              </a:rPr>
              <a:t>对比实验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EDC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知识图谱构建，支持</a:t>
            </a:r>
            <a:r>
              <a:rPr lang="zh-CN" altLang="en-US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预定义</a:t>
            </a: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schema/</a:t>
            </a:r>
            <a:r>
              <a:rPr lang="zh-CN" altLang="en-US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</a:t>
            </a: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schema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EMNLP2024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7875" y="800735"/>
            <a:ext cx="1106233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Extract, Define, Canonicalize: An LLM-based Framework for Knowledge Graph Construction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885315"/>
            <a:ext cx="3381375" cy="4622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34815" y="228727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triplets</a:t>
            </a:r>
            <a:r>
              <a:rPr lang="zh-CN" altLang="en-US" sz="1200"/>
              <a:t>抽取</a:t>
            </a:r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4234815" y="3474085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schema</a:t>
            </a:r>
            <a:r>
              <a:rPr lang="zh-CN" altLang="en-US" sz="1200"/>
              <a:t>定义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4234815" y="475869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ym typeface="+mn-ea"/>
              </a:rPr>
              <a:t>规范化</a:t>
            </a:r>
            <a:r>
              <a:rPr lang="en-US" sz="1200"/>
              <a:t>schema</a:t>
            </a:r>
            <a:endParaRPr lang="zh-CN" altLang="en-US" sz="1200"/>
          </a:p>
        </p:txBody>
      </p:sp>
      <p:sp>
        <p:nvSpPr>
          <p:cNvPr id="17" name="圆角矩形 16"/>
          <p:cNvSpPr/>
          <p:nvPr/>
        </p:nvSpPr>
        <p:spPr>
          <a:xfrm>
            <a:off x="708660" y="1415415"/>
            <a:ext cx="5008880" cy="5029200"/>
          </a:xfrm>
          <a:prstGeom prst="round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785110" y="1517015"/>
            <a:ext cx="908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EDC</a:t>
            </a:r>
            <a:endParaRPr lang="en-US" altLang="zh-CN"/>
          </a:p>
        </p:txBody>
      </p:sp>
      <p:sp>
        <p:nvSpPr>
          <p:cNvPr id="20" name="右箭头 19"/>
          <p:cNvSpPr/>
          <p:nvPr/>
        </p:nvSpPr>
        <p:spPr>
          <a:xfrm>
            <a:off x="5857240" y="3403600"/>
            <a:ext cx="886460" cy="279400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857240" y="3128010"/>
            <a:ext cx="923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迭代优化</a:t>
            </a:r>
            <a:endParaRPr lang="zh-CN" altLang="en-US" sz="120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885" y="2226945"/>
            <a:ext cx="2947035" cy="2900045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743700" y="1382395"/>
            <a:ext cx="3999230" cy="5029200"/>
          </a:xfrm>
          <a:prstGeom prst="round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917815" y="1517015"/>
            <a:ext cx="1794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+R(refinement)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5440" y="718185"/>
            <a:ext cx="103155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To ground our discussion, we will use a specific input text example: “</a:t>
            </a:r>
            <a:r>
              <a:rPr lang="en-US" altLang="zh-CN" sz="12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Alan Shep ard was born on Nov 18, 1923 and selected by NASA in 1959. He was a member of the Apollo 14 crew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”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555115"/>
            <a:ext cx="2822575" cy="39903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1975" y="1227455"/>
            <a:ext cx="2371090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92D050"/>
                </a:solidFill>
              </a:rPr>
              <a:t>Phase 1: Open Information Extraction</a:t>
            </a:r>
            <a:endParaRPr lang="en-US" altLang="zh-CN" sz="900" b="1">
              <a:solidFill>
                <a:srgbClr val="92D050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3460" y="1227455"/>
            <a:ext cx="2811780" cy="5247005"/>
            <a:chOff x="6340" y="1933"/>
            <a:chExt cx="4428" cy="826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0" y="2295"/>
              <a:ext cx="4275" cy="581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7034" y="1933"/>
              <a:ext cx="3734" cy="3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900" b="1">
                  <a:solidFill>
                    <a:srgbClr val="92D050"/>
                  </a:solidFill>
                  <a:sym typeface="+mn-ea"/>
                </a:rPr>
                <a:t>Phase 2: Schema Definition</a:t>
              </a:r>
              <a:endParaRPr lang="en-US" altLang="zh-CN" sz="900" b="1">
                <a:solidFill>
                  <a:srgbClr val="92D050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2" y="8044"/>
              <a:ext cx="3907" cy="168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7219" y="9810"/>
              <a:ext cx="282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LLM</a:t>
              </a:r>
              <a:r>
                <a:rPr lang="zh-CN" altLang="en-US" sz="1000"/>
                <a:t>对抽取的关系进行定义</a:t>
              </a:r>
              <a:endParaRPr lang="zh-CN" altLang="en-US" sz="10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999095" y="1227455"/>
            <a:ext cx="2384425" cy="1315720"/>
            <a:chOff x="13227" y="1933"/>
            <a:chExt cx="3755" cy="207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27" y="2237"/>
              <a:ext cx="3755" cy="1769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3248" y="1933"/>
              <a:ext cx="3734" cy="3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900" b="1">
                  <a:solidFill>
                    <a:srgbClr val="92D050"/>
                  </a:solidFill>
                </a:rPr>
                <a:t>Phase 3: Schema Canonicalization</a:t>
              </a:r>
              <a:endParaRPr lang="en-US" altLang="zh-CN" sz="900" b="1">
                <a:solidFill>
                  <a:srgbClr val="92D050"/>
                </a:solidFill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35" y="2652395"/>
            <a:ext cx="2593340" cy="16148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230360" y="3103880"/>
            <a:ext cx="2347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rgbClr val="FF0000"/>
                </a:solidFill>
              </a:rPr>
              <a:t>预定义</a:t>
            </a:r>
            <a:r>
              <a:rPr lang="en-US" altLang="zh-CN" sz="1000">
                <a:solidFill>
                  <a:srgbClr val="FF0000"/>
                </a:solidFill>
              </a:rPr>
              <a:t>schema</a:t>
            </a:r>
            <a:r>
              <a:rPr lang="en-US" altLang="zh-CN" sz="1000"/>
              <a:t>:</a:t>
            </a:r>
            <a:r>
              <a:rPr lang="zh-CN" altLang="en-US" sz="1000"/>
              <a:t>用</a:t>
            </a:r>
            <a:r>
              <a:rPr lang="en-US" altLang="zh-CN" sz="1000"/>
              <a:t>LLM</a:t>
            </a:r>
            <a:r>
              <a:rPr lang="zh-CN" altLang="en-US" sz="1000"/>
              <a:t>判断属于哪种预定义的</a:t>
            </a:r>
            <a:r>
              <a:rPr lang="en-US" altLang="zh-CN" sz="1000"/>
              <a:t>relation,</a:t>
            </a:r>
            <a:r>
              <a:rPr lang="zh-CN" altLang="en-US" sz="1000"/>
              <a:t>匹配不上的</a:t>
            </a:r>
            <a:r>
              <a:rPr lang="zh-CN" altLang="en-US" sz="1000"/>
              <a:t>舍弃</a:t>
            </a:r>
            <a:endParaRPr lang="zh-CN" altLang="en-US" sz="100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435" y="4507230"/>
            <a:ext cx="2590165" cy="175958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230360" y="5149215"/>
            <a:ext cx="2347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rgbClr val="FF0000"/>
                </a:solidFill>
              </a:rPr>
              <a:t>不事先定义</a:t>
            </a:r>
            <a:r>
              <a:rPr lang="en-US" altLang="zh-CN" sz="1000">
                <a:solidFill>
                  <a:srgbClr val="FF0000"/>
                </a:solidFill>
              </a:rPr>
              <a:t>schema</a:t>
            </a:r>
            <a:r>
              <a:rPr lang="en-US" altLang="zh-CN" sz="1000"/>
              <a:t>:</a:t>
            </a:r>
            <a:r>
              <a:rPr lang="zh-CN" altLang="en-US" sz="1000"/>
              <a:t>计算向量相似度，用</a:t>
            </a:r>
            <a:r>
              <a:rPr lang="en-US" altLang="zh-CN" sz="1000"/>
              <a:t>LLM</a:t>
            </a:r>
            <a:r>
              <a:rPr lang="zh-CN" altLang="en-US" sz="1000"/>
              <a:t>合并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5440" y="718185"/>
            <a:ext cx="103155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To ground our discussion, we will use a specific input text example: “</a:t>
            </a:r>
            <a:r>
              <a:rPr lang="en-US" altLang="zh-CN" sz="12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Alan Shep ard was born on Nov 18, 1923 and selected by NASA in 1959. He was a member of the Apollo 14 crew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”   the triplets extracted by EDC in the first iteration are [</a:t>
            </a:r>
            <a:r>
              <a:rPr lang="en-US" altLang="zh-CN" sz="12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’Alan Shepard’, ‘birthDate’, ‘Nov 18,1923’], [’Alan Shepard’, ’mission’, ’Apollo 14’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].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947545"/>
            <a:ext cx="2303780" cy="2273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0860" y="1264285"/>
            <a:ext cx="5022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类似</a:t>
            </a:r>
            <a:r>
              <a:rPr lang="en-US" altLang="zh-CN" sz="1000"/>
              <a:t>rag</a:t>
            </a:r>
            <a:r>
              <a:rPr lang="zh-CN" altLang="en-US" sz="1000"/>
              <a:t>的后处理：</a:t>
            </a:r>
            <a:r>
              <a:rPr lang="en-US" altLang="zh-CN" sz="1000"/>
              <a:t>iteratively refine EDC with Schema Retriever</a:t>
            </a:r>
            <a:endParaRPr lang="en-US" altLang="zh-CN" sz="1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0" y="1786255"/>
            <a:ext cx="2519680" cy="4420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29280" y="1532890"/>
            <a:ext cx="958215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FF0000"/>
                </a:solidFill>
              </a:rPr>
              <a:t>entity corpus</a:t>
            </a:r>
            <a:endParaRPr lang="en-US" altLang="zh-CN" sz="900" b="1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15" y="1762760"/>
            <a:ext cx="2540635" cy="33451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17210" y="1556385"/>
            <a:ext cx="1232535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FF0000"/>
                </a:solidFill>
              </a:rPr>
              <a:t>relation corpus</a:t>
            </a:r>
            <a:endParaRPr lang="en-US" altLang="zh-CN" sz="900" b="1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320" y="1703705"/>
            <a:ext cx="3154680" cy="43332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311130" y="1453515"/>
            <a:ext cx="871220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FF0000"/>
                </a:solidFill>
              </a:rPr>
              <a:t>usage</a:t>
            </a:r>
            <a:endParaRPr lang="en-US" altLang="zh-CN" sz="9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24390" y="6036945"/>
            <a:ext cx="17627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优化提取遗漏的三元组</a:t>
            </a:r>
            <a:endParaRPr lang="zh-CN" altLang="en-US" sz="1200"/>
          </a:p>
        </p:txBody>
      </p:sp>
      <p:sp>
        <p:nvSpPr>
          <p:cNvPr id="19" name="右箭头 18"/>
          <p:cNvSpPr/>
          <p:nvPr/>
        </p:nvSpPr>
        <p:spPr>
          <a:xfrm>
            <a:off x="7512050" y="3292475"/>
            <a:ext cx="1473200" cy="156210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12050" y="3757930"/>
            <a:ext cx="1415415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800"/>
              <a:t>a fine-tuned variant of the sentence embedding model E5-mistral-7b-instruct</a:t>
            </a:r>
            <a:endParaRPr lang="en-US" altLang="zh-CN" sz="800"/>
          </a:p>
          <a:p>
            <a:endParaRPr lang="en-US" altLang="zh-CN" sz="800"/>
          </a:p>
          <a:p>
            <a:r>
              <a:rPr lang="en-US" altLang="zh-CN" sz="800" b="1"/>
              <a:t>train:</a:t>
            </a:r>
            <a:r>
              <a:rPr lang="en-US" altLang="zh-CN" sz="800"/>
              <a:t>  </a:t>
            </a:r>
            <a:endParaRPr lang="en-US" altLang="zh-CN" sz="800"/>
          </a:p>
          <a:p>
            <a:r>
              <a:rPr lang="zh-CN" altLang="en-US" sz="800"/>
              <a:t>开源项目</a:t>
            </a:r>
            <a:r>
              <a:rPr lang="en-US" altLang="zh-CN" sz="800"/>
              <a:t>+</a:t>
            </a:r>
            <a:r>
              <a:rPr lang="zh-CN" altLang="en-US" sz="800"/>
              <a:t>数据集：文本与三元组的</a:t>
            </a:r>
            <a:r>
              <a:rPr lang="zh-CN" altLang="en-US" sz="800"/>
              <a:t>对比学习</a:t>
            </a:r>
            <a:endParaRPr lang="zh-CN" altLang="en-US" sz="800"/>
          </a:p>
        </p:txBody>
      </p:sp>
      <p:sp>
        <p:nvSpPr>
          <p:cNvPr id="21" name="矩形 20"/>
          <p:cNvSpPr/>
          <p:nvPr/>
        </p:nvSpPr>
        <p:spPr>
          <a:xfrm>
            <a:off x="66040" y="1506220"/>
            <a:ext cx="7400290" cy="4858385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770495" y="3448685"/>
            <a:ext cx="107442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Retriever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tags/tag1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  <p:tag name="commondata" val="eyJoZGlkIjoiMjNmYTgwNDI1ZTM5ZWI2NTg3Yjg1NDljNDEyOWMwYzAifQ=="/>
</p:tagLst>
</file>

<file path=ppt/theme/theme1.xml><?xml version="1.0" encoding="utf-8"?>
<a:theme xmlns:a="http://schemas.openxmlformats.org/drawingml/2006/main" name="Office Theme">
  <a:themeElements>
    <a:clrScheme name="00深蓝+金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4637"/>
      </a:accent1>
      <a:accent2>
        <a:srgbClr val="D0B296"/>
      </a:accent2>
      <a:accent3>
        <a:srgbClr val="304637"/>
      </a:accent3>
      <a:accent4>
        <a:srgbClr val="D0B296"/>
      </a:accent4>
      <a:accent5>
        <a:srgbClr val="304637"/>
      </a:accent5>
      <a:accent6>
        <a:srgbClr val="D0B296"/>
      </a:accent6>
      <a:hlink>
        <a:srgbClr val="DF213B"/>
      </a:hlink>
      <a:folHlink>
        <a:srgbClr val="954F72"/>
      </a:folHlink>
    </a:clrScheme>
    <a:fontScheme name="自定义 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3855</Words>
  <Application>WPS 演示</Application>
  <PresentationFormat>宽屏</PresentationFormat>
  <Paragraphs>253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Times New Roman</vt:lpstr>
      <vt:lpstr>NimbusRomNo9L-Medi</vt:lpstr>
      <vt:lpstr>Segoe Print</vt:lpstr>
      <vt:lpstr>Arial Unicode MS</vt:lpstr>
      <vt:lpstr>-apple-system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hhc</cp:lastModifiedBy>
  <cp:revision>412</cp:revision>
  <dcterms:created xsi:type="dcterms:W3CDTF">2019-11-26T03:41:00Z</dcterms:created>
  <dcterms:modified xsi:type="dcterms:W3CDTF">2025-06-27T05:32:59Z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5CB177490F2340CD9C2E9B4D820A552F_13</vt:lpwstr>
  </property>
  <property fmtid="{D5CDD505-2E9C-101B-9397-08002B2CF9AE}" pid="3" name="KSOProductBuildVer">
    <vt:lpwstr>2052-12.1.0.21541</vt:lpwstr>
  </property>
</Properties>
</file>